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8" r:id="rId2"/>
    <p:sldId id="261" r:id="rId3"/>
    <p:sldId id="268" r:id="rId4"/>
    <p:sldId id="269" r:id="rId5"/>
    <p:sldId id="272" r:id="rId6"/>
    <p:sldId id="270" r:id="rId7"/>
    <p:sldId id="271" r:id="rId8"/>
    <p:sldId id="262" r:id="rId9"/>
  </p:sldIdLst>
  <p:sldSz cx="12192000" cy="6858000"/>
  <p:notesSz cx="6858000" cy="9144000"/>
  <p:embeddedFontLst>
    <p:embeddedFont>
      <p:font typeface="Noto Sans" panose="020B0502040504020204" pitchFamily="34" charset="0"/>
      <p:regular r:id="rId11"/>
      <p:bold r:id="rId12"/>
      <p:italic r:id="rId13"/>
      <p:boldItalic r:id="rId14"/>
    </p:embeddedFont>
    <p:embeddedFont>
      <p:font typeface="Montserrat SemiBold"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Microsoft Sans Serif" panose="020B0604020202020204" pitchFamily="3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T8y95nqIbhOnRcaDuWYwXNjNv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246"/>
    <a:srgbClr val="4F0140"/>
    <a:srgbClr val="5B0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1" d="100"/>
          <a:sy n="61" d="100"/>
        </p:scale>
        <p:origin x="10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07371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3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59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59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57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79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49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75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34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
          <p:cNvSpPr txBox="1"/>
          <p:nvPr/>
        </p:nvSpPr>
        <p:spPr>
          <a:xfrm>
            <a:off x="1524000" y="2085223"/>
            <a:ext cx="9144000" cy="238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691932"/>
              </a:buClr>
              <a:buSzPts val="4400"/>
              <a:buFont typeface="Noto Sans"/>
              <a:buNone/>
            </a:pPr>
            <a:r>
              <a:rPr lang="es-ES" sz="4400" b="1" dirty="0" smtClean="0">
                <a:solidFill>
                  <a:srgbClr val="691932"/>
                </a:solidFill>
                <a:latin typeface="Noto Sans"/>
                <a:ea typeface="Noto Sans"/>
                <a:cs typeface="Noto Sans"/>
                <a:sym typeface="Noto Sans"/>
              </a:rPr>
              <a:t>PRIMERA SESION ORDINARIA</a:t>
            </a:r>
          </a:p>
          <a:p>
            <a:pPr marL="0" marR="0" lvl="0" indent="0" algn="ctr" rtl="0">
              <a:lnSpc>
                <a:spcPct val="90000"/>
              </a:lnSpc>
              <a:spcBef>
                <a:spcPts val="0"/>
              </a:spcBef>
              <a:spcAft>
                <a:spcPts val="0"/>
              </a:spcAft>
              <a:buClr>
                <a:srgbClr val="691932"/>
              </a:buClr>
              <a:buSzPts val="4400"/>
              <a:buFont typeface="Noto Sans"/>
              <a:buNone/>
            </a:pPr>
            <a:r>
              <a:rPr lang="es-ES" sz="4400" b="1" dirty="0" smtClean="0">
                <a:solidFill>
                  <a:srgbClr val="691932"/>
                </a:solidFill>
                <a:latin typeface="Noto Sans"/>
                <a:ea typeface="Noto Sans"/>
                <a:cs typeface="Noto Sans"/>
                <a:sym typeface="Noto Sans"/>
              </a:rPr>
              <a:t>Marzo 25, 2025</a:t>
            </a:r>
            <a:endParaRPr dirty="0"/>
          </a:p>
        </p:txBody>
      </p:sp>
      <p:sp>
        <p:nvSpPr>
          <p:cNvPr id="104" name="Google Shape;104;p3"/>
          <p:cNvSpPr txBox="1"/>
          <p:nvPr/>
        </p:nvSpPr>
        <p:spPr>
          <a:xfrm>
            <a:off x="1524000" y="4304335"/>
            <a:ext cx="9144000" cy="519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B7903D"/>
              </a:buClr>
              <a:buSzPts val="2800"/>
              <a:buFont typeface="Arial"/>
              <a:buNone/>
            </a:pPr>
            <a:r>
              <a:rPr lang="es-MX" sz="2800" b="1" i="0" u="none" strike="noStrike" cap="none" dirty="0" smtClean="0">
                <a:solidFill>
                  <a:srgbClr val="B7903D"/>
                </a:solidFill>
                <a:latin typeface="Noto Sans"/>
                <a:ea typeface="Noto Sans"/>
                <a:cs typeface="Noto Sans"/>
                <a:sym typeface="Noto Sans"/>
              </a:rPr>
              <a:t>COMITÉ DE TRANSPARENCIA</a:t>
            </a:r>
            <a:endParaRPr sz="2800" b="0" i="0" u="none" strike="noStrike" cap="none" dirty="0">
              <a:solidFill>
                <a:srgbClr val="B7903D"/>
              </a:solidFill>
              <a:latin typeface="Calibri"/>
              <a:ea typeface="Calibri"/>
              <a:cs typeface="Calibri"/>
              <a:sym typeface="Calibri"/>
            </a:endParaRPr>
          </a:p>
        </p:txBody>
      </p:sp>
      <p:cxnSp>
        <p:nvCxnSpPr>
          <p:cNvPr id="105" name="Google Shape;105;p3"/>
          <p:cNvCxnSpPr/>
          <p:nvPr/>
        </p:nvCxnSpPr>
        <p:spPr>
          <a:xfrm>
            <a:off x="2829697" y="4001792"/>
            <a:ext cx="6524368" cy="0"/>
          </a:xfrm>
          <a:prstGeom prst="straightConnector1">
            <a:avLst/>
          </a:prstGeom>
          <a:noFill/>
          <a:ln w="38100" cap="flat" cmpd="sng">
            <a:solidFill>
              <a:srgbClr val="B7903D"/>
            </a:solidFill>
            <a:prstDash val="solid"/>
            <a:miter lim="800000"/>
            <a:headEnd type="none" w="sm" len="sm"/>
            <a:tailEnd type="none" w="sm" len="sm"/>
          </a:ln>
        </p:spPr>
      </p:cxnSp>
      <p:pic>
        <p:nvPicPr>
          <p:cNvPr id="3" name="Imagen 2">
            <a:extLst>
              <a:ext uri="{FF2B5EF4-FFF2-40B4-BE49-F238E27FC236}">
                <a16:creationId xmlns="" xmlns:a16="http://schemas.microsoft.com/office/drawing/2014/main" id="{6806EDBF-C2C4-18D5-20E2-37290BBB5895}"/>
              </a:ext>
            </a:extLst>
          </p:cNvPr>
          <p:cNvPicPr>
            <a:picLocks noChangeAspect="1"/>
          </p:cNvPicPr>
          <p:nvPr/>
        </p:nvPicPr>
        <p:blipFill>
          <a:blip r:embed="rId4"/>
          <a:srcRect/>
          <a:stretch/>
        </p:blipFill>
        <p:spPr>
          <a:xfrm>
            <a:off x="1638875" y="697636"/>
            <a:ext cx="8914251" cy="7901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pic>
        <p:nvPicPr>
          <p:cNvPr id="3" name="Imagen 2">
            <a:extLst>
              <a:ext uri="{FF2B5EF4-FFF2-40B4-BE49-F238E27FC236}">
                <a16:creationId xmlns="" xmlns:a16="http://schemas.microsoft.com/office/drawing/2014/main" id="{FFE02FA6-82B8-2B96-9330-591BDE1E6C2F}"/>
              </a:ext>
            </a:extLst>
          </p:cNvPr>
          <p:cNvPicPr>
            <a:picLocks noChangeAspect="1"/>
          </p:cNvPicPr>
          <p:nvPr/>
        </p:nvPicPr>
        <p:blipFill>
          <a:blip r:embed="rId4"/>
          <a:srcRect/>
          <a:stretch/>
        </p:blipFill>
        <p:spPr>
          <a:xfrm>
            <a:off x="6485667" y="228854"/>
            <a:ext cx="5307196" cy="470444"/>
          </a:xfrm>
          <a:prstGeom prst="rect">
            <a:avLst/>
          </a:prstGeom>
        </p:spPr>
      </p:pic>
      <p:sp>
        <p:nvSpPr>
          <p:cNvPr id="6" name="Google Shape;143;p7"/>
          <p:cNvSpPr txBox="1">
            <a:spLocks noGrp="1"/>
          </p:cNvSpPr>
          <p:nvPr>
            <p:ph type="title"/>
          </p:nvPr>
        </p:nvSpPr>
        <p:spPr>
          <a:xfrm>
            <a:off x="573272" y="464076"/>
            <a:ext cx="6501296" cy="7236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ES" sz="2800" b="1" dirty="0" smtClean="0">
                <a:solidFill>
                  <a:srgbClr val="691932"/>
                </a:solidFill>
                <a:latin typeface="Noto Sans"/>
                <a:ea typeface="Noto Sans"/>
                <a:cs typeface="Noto Sans"/>
                <a:sym typeface="Noto Sans"/>
              </a:rPr>
              <a:t>Orden del día</a:t>
            </a:r>
            <a:endParaRPr sz="2800" b="1" dirty="0">
              <a:solidFill>
                <a:srgbClr val="691932"/>
              </a:solidFill>
              <a:latin typeface="Noto Sans"/>
              <a:ea typeface="Noto Sans"/>
              <a:cs typeface="Noto Sans"/>
              <a:sym typeface="Noto Sans"/>
            </a:endParaRPr>
          </a:p>
        </p:txBody>
      </p:sp>
      <p:sp>
        <p:nvSpPr>
          <p:cNvPr id="7" name="Text Placeholder 1"/>
          <p:cNvSpPr>
            <a:spLocks noGrp="1"/>
          </p:cNvSpPr>
          <p:nvPr>
            <p:ph type="body" idx="1"/>
          </p:nvPr>
        </p:nvSpPr>
        <p:spPr>
          <a:xfrm>
            <a:off x="425667" y="1359362"/>
            <a:ext cx="11367196" cy="4186266"/>
          </a:xfrm>
        </p:spPr>
        <p:txBody>
          <a:bodyPr>
            <a:normAutofit lnSpcReduction="10000"/>
          </a:bodyPr>
          <a:lstStyle/>
          <a:p>
            <a:pPr marL="631825" indent="-457200" defTabSz="457200">
              <a:buSzPct val="100000"/>
              <a:buAutoNum type="arabicPeriod"/>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Lista de Asistencia</a:t>
            </a:r>
          </a:p>
          <a:p>
            <a:pPr marL="631825" indent="-457200" defTabSz="457200">
              <a:buSzPct val="100000"/>
              <a:buAutoNum type="arabicPeriod"/>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Declaración del quorum legal</a:t>
            </a:r>
          </a:p>
          <a:p>
            <a:pPr marL="631825" indent="-457200" defTabSz="457200">
              <a:buSzPct val="100000"/>
              <a:buAutoNum type="arabicPeriod"/>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Presentación del acta de la sesión anterior</a:t>
            </a:r>
          </a:p>
          <a:p>
            <a:pPr marL="631825" indent="-457200" defTabSz="457200">
              <a:buSzPct val="100000"/>
              <a:buAutoNum type="arabicPeriod"/>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Seguimiento de acuerdos</a:t>
            </a:r>
          </a:p>
          <a:p>
            <a:pPr marL="631825" indent="-457200" defTabSz="457200">
              <a:buSzPct val="100000"/>
              <a:buAutoNum type="arabicPeriod"/>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Plataforma Nacional de Transparencia</a:t>
            </a:r>
          </a:p>
          <a:p>
            <a:pPr marL="174625" indent="0" defTabSz="457200">
              <a:buNone/>
              <a:tabLst>
                <a:tab pos="630238" algn="l"/>
              </a:tabLst>
            </a:pP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Actualización </a:t>
            </a:r>
            <a:r>
              <a:rPr lang="es-MX" sz="22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de solicitudes de información atendidas durante el </a:t>
            </a:r>
            <a:r>
              <a:rPr lang="es-MX" sz="220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2024</a:t>
            </a:r>
            <a:r>
              <a:rPr lang="es-MX" sz="220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MX" sz="220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y 2025</a:t>
            </a:r>
            <a:endParaRPr lang="es-MX" sz="22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4625" indent="0" defTabSz="457200">
              <a:buNone/>
              <a:tabLst>
                <a:tab pos="630238" algn="l"/>
              </a:tabLst>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6. 	Calendario de Sesiones Ordinarias del Comité de Transparencia para 2025</a:t>
            </a:r>
          </a:p>
          <a:p>
            <a:pPr marL="174625" indent="0" defTabSz="457200">
              <a:buNone/>
              <a:tabLst>
                <a:tab pos="630238" algn="l"/>
              </a:tabLst>
            </a:pPr>
            <a:r>
              <a:rPr lang="es-ES" sz="2200" b="1"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7. 	Asuntos Generales</a:t>
            </a:r>
          </a:p>
          <a:p>
            <a:pPr marL="623888" indent="0" defTabSz="457200">
              <a:buNone/>
            </a:pP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Programa </a:t>
            </a:r>
            <a:r>
              <a:rPr lang="es-MX" sz="22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de Capacitación en materia de transparencia </a:t>
            </a: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2025</a:t>
            </a:r>
          </a:p>
          <a:p>
            <a:pPr marL="623888" indent="0" defTabSz="457200">
              <a:buNone/>
            </a:pPr>
            <a:r>
              <a:rPr lang="es-ES"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Coordinador / Coordinadora de Archivo</a:t>
            </a:r>
            <a:endParaRPr lang="es-MX" sz="22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Imagen 2">
            <a:extLst>
              <a:ext uri="{FF2B5EF4-FFF2-40B4-BE49-F238E27FC236}">
                <a16:creationId xmlns="" xmlns:a16="http://schemas.microsoft.com/office/drawing/2014/main" id="{FFE02FA6-82B8-2B96-9330-591BDE1E6C2F}"/>
              </a:ext>
            </a:extLst>
          </p:cNvPr>
          <p:cNvPicPr>
            <a:picLocks noChangeAspect="1"/>
          </p:cNvPicPr>
          <p:nvPr/>
        </p:nvPicPr>
        <p:blipFill>
          <a:blip r:embed="rId3"/>
          <a:srcRect/>
          <a:stretch/>
        </p:blipFill>
        <p:spPr>
          <a:xfrm>
            <a:off x="6485667" y="228854"/>
            <a:ext cx="5307196" cy="470444"/>
          </a:xfrm>
          <a:prstGeom prst="rect">
            <a:avLst/>
          </a:prstGeom>
        </p:spPr>
      </p:pic>
      <p:sp>
        <p:nvSpPr>
          <p:cNvPr id="6" name="Google Shape;143;p7"/>
          <p:cNvSpPr txBox="1">
            <a:spLocks noGrp="1"/>
          </p:cNvSpPr>
          <p:nvPr>
            <p:ph type="title"/>
          </p:nvPr>
        </p:nvSpPr>
        <p:spPr>
          <a:xfrm>
            <a:off x="85344" y="708785"/>
            <a:ext cx="5912395" cy="7236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ES" sz="2800" b="1" dirty="0">
                <a:solidFill>
                  <a:srgbClr val="691932"/>
                </a:solidFill>
                <a:latin typeface="Noto Sans"/>
                <a:ea typeface="Noto Sans"/>
                <a:cs typeface="Noto Sans"/>
                <a:sym typeface="Noto Sans"/>
              </a:rPr>
              <a:t>4</a:t>
            </a:r>
            <a:r>
              <a:rPr lang="es-ES" sz="2800" b="1" dirty="0" smtClean="0">
                <a:solidFill>
                  <a:srgbClr val="691932"/>
                </a:solidFill>
                <a:latin typeface="Noto Sans"/>
                <a:ea typeface="Noto Sans"/>
                <a:cs typeface="Noto Sans"/>
                <a:sym typeface="Noto Sans"/>
              </a:rPr>
              <a:t>. Seguimiento de Acuerdos</a:t>
            </a:r>
            <a:endParaRPr sz="2800" b="1" dirty="0">
              <a:solidFill>
                <a:srgbClr val="691932"/>
              </a:solidFill>
              <a:latin typeface="Noto Sans"/>
              <a:ea typeface="Noto Sans"/>
              <a:cs typeface="Noto Sans"/>
              <a:sym typeface="Noto Sans"/>
            </a:endParaRPr>
          </a:p>
        </p:txBody>
      </p:sp>
      <p:graphicFrame>
        <p:nvGraphicFramePr>
          <p:cNvPr id="8" name="Table 7"/>
          <p:cNvGraphicFramePr>
            <a:graphicFrameLocks noGrp="1"/>
          </p:cNvGraphicFramePr>
          <p:nvPr>
            <p:extLst>
              <p:ext uri="{D42A27DB-BD31-4B8C-83A1-F6EECF244321}">
                <p14:modId xmlns:p14="http://schemas.microsoft.com/office/powerpoint/2010/main" val="999648448"/>
              </p:ext>
            </p:extLst>
          </p:nvPr>
        </p:nvGraphicFramePr>
        <p:xfrm>
          <a:off x="85344" y="1832057"/>
          <a:ext cx="11983453" cy="1920240"/>
        </p:xfrm>
        <a:graphic>
          <a:graphicData uri="http://schemas.openxmlformats.org/drawingml/2006/table">
            <a:tbl>
              <a:tblPr firstRow="1" bandRow="1">
                <a:tableStyleId>{5C22544A-7EE6-4342-B048-85BDC9FD1C3A}</a:tableStyleId>
              </a:tblPr>
              <a:tblGrid>
                <a:gridCol w="1058960"/>
                <a:gridCol w="5102432"/>
                <a:gridCol w="4640606"/>
                <a:gridCol w="1181455"/>
              </a:tblGrid>
              <a:tr h="356857">
                <a:tc>
                  <a:txBody>
                    <a:bodyPr/>
                    <a:lstStyle/>
                    <a:p>
                      <a:pPr marL="0" algn="ctr" defTabSz="914377" rtl="0" eaLnBrk="1" latinLnBrk="0" hangingPunct="1"/>
                      <a:r>
                        <a:rPr lang="es-MX" sz="1600" b="1" kern="1200" dirty="0" smtClean="0">
                          <a:solidFill>
                            <a:schemeClr val="bg1"/>
                          </a:solidFill>
                          <a:latin typeface="Patria Light" pitchFamily="50" charset="0"/>
                          <a:ea typeface="+mn-ea"/>
                          <a:cs typeface="+mn-cs"/>
                        </a:rPr>
                        <a:t>Acuerdo</a:t>
                      </a:r>
                      <a:endParaRPr lang="es-MX" sz="1600" b="1" kern="1200" dirty="0">
                        <a:solidFill>
                          <a:schemeClr val="bg1"/>
                        </a:solidFill>
                        <a:latin typeface="Patria Light" pitchFamily="50" charset="0"/>
                        <a:ea typeface="+mn-ea"/>
                        <a:cs typeface="+mn-cs"/>
                      </a:endParaRPr>
                    </a:p>
                  </a:txBody>
                  <a:tcPr>
                    <a:solidFill>
                      <a:srgbClr val="69113D"/>
                    </a:solidFill>
                  </a:tcPr>
                </a:tc>
                <a:tc>
                  <a:txBody>
                    <a:bodyPr/>
                    <a:lstStyle/>
                    <a:p>
                      <a:pPr marL="0" algn="ctr" defTabSz="914377" rtl="0" eaLnBrk="1" latinLnBrk="0" hangingPunct="1"/>
                      <a:r>
                        <a:rPr lang="es-MX" sz="1800" b="1" kern="1200" dirty="0" smtClean="0">
                          <a:solidFill>
                            <a:schemeClr val="bg1"/>
                          </a:solidFill>
                          <a:latin typeface="Patria Light" pitchFamily="50" charset="0"/>
                          <a:ea typeface="+mn-ea"/>
                          <a:cs typeface="+mn-cs"/>
                        </a:rPr>
                        <a:t>Asunto</a:t>
                      </a:r>
                      <a:endParaRPr lang="es-MX" sz="1800" b="1" kern="1200" dirty="0">
                        <a:solidFill>
                          <a:schemeClr val="bg1"/>
                        </a:solidFill>
                        <a:latin typeface="Patria Light" pitchFamily="50" charset="0"/>
                        <a:ea typeface="+mn-ea"/>
                        <a:cs typeface="+mn-cs"/>
                      </a:endParaRPr>
                    </a:p>
                  </a:txBody>
                  <a:tcPr>
                    <a:solidFill>
                      <a:srgbClr val="69113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800" b="1" kern="1200" dirty="0" smtClean="0">
                          <a:solidFill>
                            <a:schemeClr val="bg1"/>
                          </a:solidFill>
                          <a:latin typeface="Patria Light" pitchFamily="50" charset="0"/>
                          <a:ea typeface="+mn-ea"/>
                          <a:cs typeface="+mn-cs"/>
                        </a:rPr>
                        <a:t>Acciones Realizadas</a:t>
                      </a:r>
                    </a:p>
                  </a:txBody>
                  <a:tcPr>
                    <a:solidFill>
                      <a:srgbClr val="69113D"/>
                    </a:solidFill>
                  </a:tcPr>
                </a:tc>
                <a:tc>
                  <a:txBody>
                    <a:bodyPr/>
                    <a:lstStyle/>
                    <a:p>
                      <a:pPr marL="0" algn="ctr" defTabSz="914377" rtl="0" eaLnBrk="1" latinLnBrk="0" hangingPunct="1"/>
                      <a:r>
                        <a:rPr lang="es-MX" sz="1800" b="1" kern="1200" dirty="0" smtClean="0">
                          <a:solidFill>
                            <a:schemeClr val="bg1"/>
                          </a:solidFill>
                          <a:latin typeface="Patria Light" pitchFamily="50" charset="0"/>
                          <a:ea typeface="+mn-ea"/>
                          <a:cs typeface="+mn-cs"/>
                        </a:rPr>
                        <a:t>Estatus</a:t>
                      </a:r>
                      <a:endParaRPr lang="es-MX" sz="1800" b="1" kern="1200" dirty="0">
                        <a:solidFill>
                          <a:schemeClr val="bg1"/>
                        </a:solidFill>
                        <a:latin typeface="Patria Light" pitchFamily="50" charset="0"/>
                        <a:ea typeface="+mn-ea"/>
                        <a:cs typeface="+mn-cs"/>
                      </a:endParaRPr>
                    </a:p>
                  </a:txBody>
                  <a:tcPr>
                    <a:solidFill>
                      <a:srgbClr val="69113D"/>
                    </a:solidFill>
                  </a:tcPr>
                </a:tc>
              </a:tr>
              <a:tr h="1014676">
                <a:tc>
                  <a:txBody>
                    <a:bodyPr/>
                    <a:lstStyle/>
                    <a:p>
                      <a:r>
                        <a:rPr lang="es-MX" sz="1200" kern="1200" baseline="0" dirty="0" smtClean="0">
                          <a:solidFill>
                            <a:schemeClr val="dk1"/>
                          </a:solidFill>
                          <a:latin typeface="+mn-lt"/>
                          <a:ea typeface="+mn-ea"/>
                          <a:cs typeface="+mn-cs"/>
                        </a:rPr>
                        <a:t>1-SO/l-2021</a:t>
                      </a:r>
                      <a:endParaRPr lang="es-MX" sz="1200" kern="1200" baseline="0" dirty="0">
                        <a:solidFill>
                          <a:schemeClr val="dk1"/>
                        </a:solidFill>
                        <a:latin typeface="+mn-lt"/>
                        <a:ea typeface="+mn-ea"/>
                        <a:cs typeface="+mn-cs"/>
                      </a:endParaRPr>
                    </a:p>
                  </a:txBody>
                  <a:tcPr>
                    <a:solidFill>
                      <a:srgbClr val="D9D9D9"/>
                    </a:solidFill>
                  </a:tcPr>
                </a:tc>
                <a:tc>
                  <a:txBody>
                    <a:bodyPr/>
                    <a:lstStyle/>
                    <a:p>
                      <a:r>
                        <a:rPr lang="es-MX" sz="1200" kern="1200" baseline="0" dirty="0" smtClean="0">
                          <a:solidFill>
                            <a:schemeClr val="dk1"/>
                          </a:solidFill>
                          <a:latin typeface="+mn-lt"/>
                          <a:ea typeface="+mn-ea"/>
                          <a:cs typeface="+mn-cs"/>
                        </a:rPr>
                        <a:t>Dar seguimiento a las bajas documentales, en especial a la que se viene gestionando en la Dirección General de Contabilidad Gubernamental, de la SHCP</a:t>
                      </a:r>
                      <a:endParaRPr lang="es-MX" sz="1200" kern="1200" baseline="0" dirty="0">
                        <a:solidFill>
                          <a:schemeClr val="dk1"/>
                        </a:solidFill>
                        <a:latin typeface="+mn-lt"/>
                        <a:ea typeface="+mn-ea"/>
                        <a:cs typeface="+mn-cs"/>
                      </a:endParaRPr>
                    </a:p>
                  </a:txBody>
                  <a:tcPr>
                    <a:solidFill>
                      <a:srgbClr val="D9D9D9"/>
                    </a:solidFill>
                  </a:tcPr>
                </a:tc>
                <a:tc>
                  <a:txBody>
                    <a:bodyPr/>
                    <a:lstStyle/>
                    <a:p>
                      <a:pPr marL="0" algn="l" defTabSz="914400" rtl="0" eaLnBrk="1" latinLnBrk="0" hangingPunct="1"/>
                      <a:r>
                        <a:rPr lang="es-MX" sz="1200" kern="1200" baseline="0" dirty="0" smtClean="0">
                          <a:solidFill>
                            <a:schemeClr val="dk1"/>
                          </a:solidFill>
                          <a:latin typeface="+mn-lt"/>
                          <a:ea typeface="+mn-ea"/>
                          <a:cs typeface="+mn-cs"/>
                        </a:rPr>
                        <a:t>El 12 de junio, se tramitaron seis bajas documentales, una contable ante la Unidad de Contabilidad Gubernamental y cinco ante el AGN, resultando improcedentes, por lo que se reiniciaron los trámites.</a:t>
                      </a:r>
                    </a:p>
                    <a:p>
                      <a:pPr marL="0" algn="l" defTabSz="914400" rtl="0" eaLnBrk="1" latinLnBrk="0" hangingPunct="1"/>
                      <a:r>
                        <a:rPr lang="es-MX" sz="1200" kern="1200" baseline="0" dirty="0" smtClean="0">
                          <a:solidFill>
                            <a:schemeClr val="dk1"/>
                          </a:solidFill>
                          <a:latin typeface="+mn-lt"/>
                          <a:ea typeface="+mn-ea"/>
                          <a:cs typeface="+mn-cs"/>
                        </a:rPr>
                        <a:t>Para resolver algunas de las observaciones que recibimos de la UCG, ya se ha revisado la documentación y corregido los inventarios, debido a su modificación, se someterán de nuevo ante el Grupo Interdisciplinario para su aprobación</a:t>
                      </a:r>
                      <a:endParaRPr lang="es-MX" sz="1200" kern="1200" baseline="0" dirty="0">
                        <a:solidFill>
                          <a:schemeClr val="dk1"/>
                        </a:solidFill>
                        <a:latin typeface="+mn-lt"/>
                        <a:ea typeface="+mn-ea"/>
                        <a:cs typeface="+mn-cs"/>
                      </a:endParaRPr>
                    </a:p>
                  </a:txBody>
                  <a:tcPr>
                    <a:solidFill>
                      <a:srgbClr val="D9D9D9"/>
                    </a:solidFill>
                  </a:tcPr>
                </a:tc>
                <a:tc>
                  <a:txBody>
                    <a:bodyPr/>
                    <a:lstStyle/>
                    <a:p>
                      <a:pPr algn="ctr"/>
                      <a:r>
                        <a:rPr lang="es-ES" sz="1200" kern="1200" baseline="0" dirty="0" smtClean="0">
                          <a:solidFill>
                            <a:schemeClr val="dk1"/>
                          </a:solidFill>
                          <a:latin typeface="+mn-lt"/>
                          <a:ea typeface="+mn-ea"/>
                          <a:cs typeface="+mn-cs"/>
                        </a:rPr>
                        <a:t>En proceso</a:t>
                      </a:r>
                      <a:endParaRPr lang="es-MX" sz="1200" kern="1200" baseline="0" dirty="0">
                        <a:solidFill>
                          <a:schemeClr val="dk1"/>
                        </a:solidFill>
                        <a:latin typeface="+mn-lt"/>
                        <a:ea typeface="+mn-ea"/>
                        <a:cs typeface="+mn-cs"/>
                      </a:endParaRPr>
                    </a:p>
                  </a:txBody>
                  <a:tcPr>
                    <a:solidFill>
                      <a:srgbClr val="D9D9D9"/>
                    </a:solidFill>
                  </a:tcPr>
                </a:tc>
              </a:tr>
            </a:tbl>
          </a:graphicData>
        </a:graphic>
      </p:graphicFrame>
    </p:spTree>
    <p:extLst>
      <p:ext uri="{BB962C8B-B14F-4D97-AF65-F5344CB8AC3E}">
        <p14:creationId xmlns:p14="http://schemas.microsoft.com/office/powerpoint/2010/main" val="98792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Imagen 2">
            <a:extLst>
              <a:ext uri="{FF2B5EF4-FFF2-40B4-BE49-F238E27FC236}">
                <a16:creationId xmlns="" xmlns:a16="http://schemas.microsoft.com/office/drawing/2014/main" id="{FFE02FA6-82B8-2B96-9330-591BDE1E6C2F}"/>
              </a:ext>
            </a:extLst>
          </p:cNvPr>
          <p:cNvPicPr>
            <a:picLocks noChangeAspect="1"/>
          </p:cNvPicPr>
          <p:nvPr/>
        </p:nvPicPr>
        <p:blipFill>
          <a:blip r:embed="rId3"/>
          <a:srcRect/>
          <a:stretch/>
        </p:blipFill>
        <p:spPr>
          <a:xfrm>
            <a:off x="6485667" y="228854"/>
            <a:ext cx="5307196" cy="470444"/>
          </a:xfrm>
          <a:prstGeom prst="rect">
            <a:avLst/>
          </a:prstGeom>
        </p:spPr>
      </p:pic>
      <p:sp>
        <p:nvSpPr>
          <p:cNvPr id="6" name="Google Shape;143;p7"/>
          <p:cNvSpPr txBox="1">
            <a:spLocks noGrp="1"/>
          </p:cNvSpPr>
          <p:nvPr>
            <p:ph type="title"/>
          </p:nvPr>
        </p:nvSpPr>
        <p:spPr>
          <a:xfrm>
            <a:off x="85344" y="708785"/>
            <a:ext cx="7390277" cy="7236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ES" sz="2800" b="1" dirty="0">
                <a:solidFill>
                  <a:srgbClr val="691932"/>
                </a:solidFill>
                <a:latin typeface="Noto Sans"/>
                <a:ea typeface="Noto Sans"/>
                <a:cs typeface="Noto Sans"/>
                <a:sym typeface="Noto Sans"/>
              </a:rPr>
              <a:t>5</a:t>
            </a:r>
            <a:r>
              <a:rPr lang="es-ES" sz="2800" b="1" dirty="0" smtClean="0">
                <a:solidFill>
                  <a:srgbClr val="691932"/>
                </a:solidFill>
                <a:latin typeface="Noto Sans"/>
                <a:ea typeface="Noto Sans"/>
                <a:cs typeface="Noto Sans"/>
                <a:sym typeface="Noto Sans"/>
              </a:rPr>
              <a:t>. Plataforma Nacional de Transparencia </a:t>
            </a:r>
            <a:endParaRPr sz="2800" b="1" dirty="0">
              <a:solidFill>
                <a:srgbClr val="691932"/>
              </a:solidFill>
              <a:latin typeface="Noto Sans"/>
              <a:ea typeface="Noto Sans"/>
              <a:cs typeface="Noto Sans"/>
              <a:sym typeface="Noto Sans"/>
            </a:endParaRPr>
          </a:p>
        </p:txBody>
      </p:sp>
      <p:sp>
        <p:nvSpPr>
          <p:cNvPr id="5" name="Text Placeholder 1"/>
          <p:cNvSpPr>
            <a:spLocks noGrp="1"/>
          </p:cNvSpPr>
          <p:nvPr>
            <p:ph type="body" idx="1"/>
          </p:nvPr>
        </p:nvSpPr>
        <p:spPr>
          <a:xfrm>
            <a:off x="85344" y="1873856"/>
            <a:ext cx="11367196" cy="950701"/>
          </a:xfrm>
        </p:spPr>
        <p:txBody>
          <a:bodyPr>
            <a:normAutofit/>
          </a:bodyPr>
          <a:lstStyle/>
          <a:p>
            <a:pPr marL="966788" defTabSz="271463">
              <a:buFont typeface="Wingdings" panose="05000000000000000000" pitchFamily="2" charset="2"/>
              <a:buChar char="q"/>
              <a:tabLst>
                <a:tab pos="896938" algn="l"/>
                <a:tab pos="900113" algn="l"/>
              </a:tabLst>
            </a:pP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Al cierre del ejercicio 2024, se recibieron un total de 93 solicitudes. Todas fueron atendidas en tiempo y forma. </a:t>
            </a:r>
          </a:p>
          <a:p>
            <a:pPr marL="114300" indent="0">
              <a:buNone/>
            </a:pPr>
            <a:endParaRPr lang="es-MX" dirty="0"/>
          </a:p>
        </p:txBody>
      </p:sp>
      <p:sp>
        <p:nvSpPr>
          <p:cNvPr id="8" name="Text Placeholder 1"/>
          <p:cNvSpPr txBox="1">
            <a:spLocks/>
          </p:cNvSpPr>
          <p:nvPr/>
        </p:nvSpPr>
        <p:spPr>
          <a:xfrm>
            <a:off x="110362" y="3311308"/>
            <a:ext cx="11367196" cy="170212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66788" defTabSz="271463">
              <a:buFont typeface="Wingdings" panose="05000000000000000000" pitchFamily="2" charset="2"/>
              <a:buChar char="q"/>
              <a:tabLst>
                <a:tab pos="896938" algn="l"/>
                <a:tab pos="900113" algn="l"/>
              </a:tabLst>
            </a:pP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Con referencia a las solicitudes de información recibidas en el transcurso del año 2025. se han recibido 54 solicitudes. </a:t>
            </a:r>
            <a:r>
              <a:rPr lang="es-MX" sz="22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Sin embargo en estos momentos la plataforma se encuentra suspendida, y no permite la recepción, admisión, tramitación, sustanciación y resolución de todos y cada uno de los tramites y procedimientos.</a:t>
            </a:r>
          </a:p>
          <a:p>
            <a:pPr marL="966788" defTabSz="271463">
              <a:buFont typeface="Wingdings" panose="05000000000000000000" pitchFamily="2" charset="2"/>
              <a:buChar char="q"/>
              <a:tabLst>
                <a:tab pos="896938" algn="l"/>
                <a:tab pos="900113" algn="l"/>
              </a:tabLst>
            </a:pPr>
            <a:endPar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14300" indent="0">
              <a:buFont typeface="Arial"/>
              <a:buNone/>
            </a:pPr>
            <a:endParaRPr lang="es-MX" dirty="0"/>
          </a:p>
        </p:txBody>
      </p:sp>
    </p:spTree>
    <p:extLst>
      <p:ext uri="{BB962C8B-B14F-4D97-AF65-F5344CB8AC3E}">
        <p14:creationId xmlns:p14="http://schemas.microsoft.com/office/powerpoint/2010/main" val="351399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Imagen 2">
            <a:extLst>
              <a:ext uri="{FF2B5EF4-FFF2-40B4-BE49-F238E27FC236}">
                <a16:creationId xmlns="" xmlns:a16="http://schemas.microsoft.com/office/drawing/2014/main" id="{FFE02FA6-82B8-2B96-9330-591BDE1E6C2F}"/>
              </a:ext>
            </a:extLst>
          </p:cNvPr>
          <p:cNvPicPr>
            <a:picLocks noChangeAspect="1"/>
          </p:cNvPicPr>
          <p:nvPr/>
        </p:nvPicPr>
        <p:blipFill>
          <a:blip r:embed="rId3"/>
          <a:srcRect/>
          <a:stretch/>
        </p:blipFill>
        <p:spPr>
          <a:xfrm>
            <a:off x="6485667" y="228854"/>
            <a:ext cx="5307196" cy="470444"/>
          </a:xfrm>
          <a:prstGeom prst="rect">
            <a:avLst/>
          </a:prstGeom>
        </p:spPr>
      </p:pic>
      <p:pic>
        <p:nvPicPr>
          <p:cNvPr id="2" name="Picture 1"/>
          <p:cNvPicPr>
            <a:picLocks noChangeAspect="1"/>
          </p:cNvPicPr>
          <p:nvPr/>
        </p:nvPicPr>
        <p:blipFill>
          <a:blip r:embed="rId4"/>
          <a:stretch>
            <a:fillRect/>
          </a:stretch>
        </p:blipFill>
        <p:spPr>
          <a:xfrm>
            <a:off x="117682" y="929815"/>
            <a:ext cx="11832580" cy="5817823"/>
          </a:xfrm>
          <a:prstGeom prst="rect">
            <a:avLst/>
          </a:prstGeom>
        </p:spPr>
      </p:pic>
    </p:spTree>
    <p:extLst>
      <p:ext uri="{BB962C8B-B14F-4D97-AF65-F5344CB8AC3E}">
        <p14:creationId xmlns:p14="http://schemas.microsoft.com/office/powerpoint/2010/main" val="314719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Imagen 2">
            <a:extLst>
              <a:ext uri="{FF2B5EF4-FFF2-40B4-BE49-F238E27FC236}">
                <a16:creationId xmlns="" xmlns:a16="http://schemas.microsoft.com/office/drawing/2014/main" id="{FFE02FA6-82B8-2B96-9330-591BDE1E6C2F}"/>
              </a:ext>
            </a:extLst>
          </p:cNvPr>
          <p:cNvPicPr>
            <a:picLocks noChangeAspect="1"/>
          </p:cNvPicPr>
          <p:nvPr/>
        </p:nvPicPr>
        <p:blipFill>
          <a:blip r:embed="rId3"/>
          <a:srcRect/>
          <a:stretch/>
        </p:blipFill>
        <p:spPr>
          <a:xfrm>
            <a:off x="6485667" y="228854"/>
            <a:ext cx="5307196" cy="470444"/>
          </a:xfrm>
          <a:prstGeom prst="rect">
            <a:avLst/>
          </a:prstGeom>
        </p:spPr>
      </p:pic>
      <p:sp>
        <p:nvSpPr>
          <p:cNvPr id="6" name="Google Shape;143;p7"/>
          <p:cNvSpPr txBox="1">
            <a:spLocks noGrp="1"/>
          </p:cNvSpPr>
          <p:nvPr>
            <p:ph type="title"/>
          </p:nvPr>
        </p:nvSpPr>
        <p:spPr>
          <a:xfrm>
            <a:off x="247681" y="1061711"/>
            <a:ext cx="11545182" cy="7236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ES" sz="2800" b="1" dirty="0">
                <a:solidFill>
                  <a:srgbClr val="691932"/>
                </a:solidFill>
                <a:latin typeface="Noto Sans"/>
                <a:ea typeface="Noto Sans"/>
                <a:cs typeface="Noto Sans"/>
                <a:sym typeface="Noto Sans"/>
              </a:rPr>
              <a:t>6</a:t>
            </a:r>
            <a:r>
              <a:rPr lang="es-ES" sz="2800" b="1" dirty="0" smtClean="0">
                <a:solidFill>
                  <a:srgbClr val="691932"/>
                </a:solidFill>
                <a:latin typeface="Noto Sans"/>
                <a:ea typeface="Noto Sans"/>
                <a:cs typeface="Noto Sans"/>
                <a:sym typeface="Noto Sans"/>
              </a:rPr>
              <a:t>. Calendario de Sesiones Ordinaria del Comité de Transparencia 2025</a:t>
            </a:r>
            <a:endParaRPr sz="2800" b="1" dirty="0">
              <a:solidFill>
                <a:srgbClr val="691932"/>
              </a:solidFill>
              <a:latin typeface="Noto Sans"/>
              <a:ea typeface="Noto Sans"/>
              <a:cs typeface="Noto Sans"/>
              <a:sym typeface="Noto Sans"/>
            </a:endParaRPr>
          </a:p>
        </p:txBody>
      </p:sp>
      <p:graphicFrame>
        <p:nvGraphicFramePr>
          <p:cNvPr id="7" name="Tabla 5">
            <a:extLst>
              <a:ext uri="{FF2B5EF4-FFF2-40B4-BE49-F238E27FC236}">
                <a16:creationId xmlns:a16="http://schemas.microsoft.com/office/drawing/2014/main" xmlns="" id="{170A2D98-ABFF-9542-82D3-C61FDAD78635}"/>
              </a:ext>
            </a:extLst>
          </p:cNvPr>
          <p:cNvGraphicFramePr>
            <a:graphicFrameLocks noGrp="1"/>
          </p:cNvGraphicFramePr>
          <p:nvPr>
            <p:extLst>
              <p:ext uri="{D42A27DB-BD31-4B8C-83A1-F6EECF244321}">
                <p14:modId xmlns:p14="http://schemas.microsoft.com/office/powerpoint/2010/main" val="1026499963"/>
              </p:ext>
            </p:extLst>
          </p:nvPr>
        </p:nvGraphicFramePr>
        <p:xfrm>
          <a:off x="1263981" y="2673058"/>
          <a:ext cx="8061124" cy="1863524"/>
        </p:xfrm>
        <a:graphic>
          <a:graphicData uri="http://schemas.openxmlformats.org/drawingml/2006/table">
            <a:tbl>
              <a:tblPr firstRow="1" bandRow="1">
                <a:tableStyleId>{5C22544A-7EE6-4342-B048-85BDC9FD1C3A}</a:tableStyleId>
              </a:tblPr>
              <a:tblGrid>
                <a:gridCol w="4282227">
                  <a:extLst>
                    <a:ext uri="{9D8B030D-6E8A-4147-A177-3AD203B41FA5}">
                      <a16:colId xmlns:a16="http://schemas.microsoft.com/office/drawing/2014/main" xmlns="" val="1724467164"/>
                    </a:ext>
                  </a:extLst>
                </a:gridCol>
                <a:gridCol w="3778897">
                  <a:extLst>
                    <a:ext uri="{9D8B030D-6E8A-4147-A177-3AD203B41FA5}">
                      <a16:colId xmlns:a16="http://schemas.microsoft.com/office/drawing/2014/main" xmlns="" val="2473292512"/>
                    </a:ext>
                  </a:extLst>
                </a:gridCol>
              </a:tblGrid>
              <a:tr h="374832">
                <a:tc>
                  <a:txBody>
                    <a:bodyPr/>
                    <a:lstStyle/>
                    <a:p>
                      <a:pPr marL="0" algn="ctr" defTabSz="914377" rtl="0" eaLnBrk="1" latinLnBrk="0" hangingPunct="1"/>
                      <a:r>
                        <a:rPr lang="es-MX" sz="1800" b="1" kern="1200" dirty="0">
                          <a:solidFill>
                            <a:srgbClr val="FFECAF"/>
                          </a:solidFill>
                          <a:latin typeface="+mn-lt"/>
                          <a:ea typeface="+mn-ea"/>
                          <a:cs typeface="+mn-cs"/>
                        </a:rPr>
                        <a:t>Sesión ordinaria</a:t>
                      </a:r>
                    </a:p>
                  </a:txBody>
                  <a:tcPr>
                    <a:solidFill>
                      <a:srgbClr val="740246"/>
                    </a:solidFill>
                  </a:tcPr>
                </a:tc>
                <a:tc>
                  <a:txBody>
                    <a:bodyPr/>
                    <a:lstStyle/>
                    <a:p>
                      <a:pPr algn="ctr"/>
                      <a:r>
                        <a:rPr lang="es-MX" dirty="0">
                          <a:solidFill>
                            <a:srgbClr val="FFECAF"/>
                          </a:solidFill>
                        </a:rPr>
                        <a:t>Fecha</a:t>
                      </a:r>
                    </a:p>
                  </a:txBody>
                  <a:tcPr>
                    <a:solidFill>
                      <a:srgbClr val="740246"/>
                    </a:solidFill>
                  </a:tcPr>
                </a:tc>
                <a:extLst>
                  <a:ext uri="{0D108BD9-81ED-4DB2-BD59-A6C34878D82A}">
                    <a16:rowId xmlns:a16="http://schemas.microsoft.com/office/drawing/2014/main" xmlns="" val="2780580174"/>
                  </a:ext>
                </a:extLst>
              </a:tr>
              <a:tr h="370840">
                <a:tc>
                  <a:txBody>
                    <a:bodyPr/>
                    <a:lstStyle/>
                    <a:p>
                      <a:pPr algn="ctr"/>
                      <a:r>
                        <a:rPr lang="es-MX" dirty="0"/>
                        <a:t>1ra. </a:t>
                      </a:r>
                    </a:p>
                  </a:txBody>
                  <a:tcPr>
                    <a:solidFill>
                      <a:srgbClr val="D9D9D9"/>
                    </a:solidFill>
                  </a:tcPr>
                </a:tc>
                <a:tc>
                  <a:txBody>
                    <a:bodyPr/>
                    <a:lstStyle/>
                    <a:p>
                      <a:pPr algn="ctr"/>
                      <a:r>
                        <a:rPr lang="es-MX" dirty="0" smtClean="0"/>
                        <a:t>Marzo 25</a:t>
                      </a:r>
                      <a:endParaRPr lang="es-MX" dirty="0"/>
                    </a:p>
                  </a:txBody>
                  <a:tcPr>
                    <a:solidFill>
                      <a:srgbClr val="D9D9D9"/>
                    </a:solidFill>
                  </a:tcPr>
                </a:tc>
                <a:extLst>
                  <a:ext uri="{0D108BD9-81ED-4DB2-BD59-A6C34878D82A}">
                    <a16:rowId xmlns:a16="http://schemas.microsoft.com/office/drawing/2014/main" xmlns="" val="2105022907"/>
                  </a:ext>
                </a:extLst>
              </a:tr>
              <a:tr h="370840">
                <a:tc>
                  <a:txBody>
                    <a:bodyPr/>
                    <a:lstStyle/>
                    <a:p>
                      <a:pPr algn="ctr"/>
                      <a:r>
                        <a:rPr lang="es-MX" dirty="0"/>
                        <a:t>2da. </a:t>
                      </a:r>
                    </a:p>
                  </a:txBody>
                  <a:tcPr>
                    <a:solidFill>
                      <a:srgbClr val="D9D9D9"/>
                    </a:solidFill>
                  </a:tcPr>
                </a:tc>
                <a:tc>
                  <a:txBody>
                    <a:bodyPr/>
                    <a:lstStyle/>
                    <a:p>
                      <a:pPr algn="ctr"/>
                      <a:r>
                        <a:rPr lang="es-MX" baseline="0" dirty="0" smtClean="0"/>
                        <a:t>Junio 24</a:t>
                      </a:r>
                      <a:endParaRPr lang="es-MX" dirty="0"/>
                    </a:p>
                  </a:txBody>
                  <a:tcPr>
                    <a:solidFill>
                      <a:srgbClr val="D9D9D9"/>
                    </a:solidFill>
                  </a:tcPr>
                </a:tc>
                <a:extLst>
                  <a:ext uri="{0D108BD9-81ED-4DB2-BD59-A6C34878D82A}">
                    <a16:rowId xmlns:a16="http://schemas.microsoft.com/office/drawing/2014/main" xmlns="" val="1577631645"/>
                  </a:ext>
                </a:extLst>
              </a:tr>
              <a:tr h="370840">
                <a:tc>
                  <a:txBody>
                    <a:bodyPr/>
                    <a:lstStyle/>
                    <a:p>
                      <a:pPr algn="ctr"/>
                      <a:r>
                        <a:rPr lang="es-MX" dirty="0"/>
                        <a:t>3ra.</a:t>
                      </a:r>
                    </a:p>
                  </a:txBody>
                  <a:tcPr>
                    <a:solidFill>
                      <a:srgbClr val="D9D9D9"/>
                    </a:solidFill>
                  </a:tcPr>
                </a:tc>
                <a:tc>
                  <a:txBody>
                    <a:bodyPr/>
                    <a:lstStyle/>
                    <a:p>
                      <a:pPr algn="ctr"/>
                      <a:r>
                        <a:rPr lang="es-MX" dirty="0" smtClean="0"/>
                        <a:t>Septiembre </a:t>
                      </a:r>
                      <a:r>
                        <a:rPr lang="es-MX" dirty="0" smtClean="0"/>
                        <a:t>17</a:t>
                      </a:r>
                      <a:endParaRPr lang="es-MX" dirty="0"/>
                    </a:p>
                  </a:txBody>
                  <a:tcPr>
                    <a:solidFill>
                      <a:srgbClr val="D9D9D9"/>
                    </a:solidFill>
                  </a:tcPr>
                </a:tc>
                <a:extLst>
                  <a:ext uri="{0D108BD9-81ED-4DB2-BD59-A6C34878D82A}">
                    <a16:rowId xmlns:a16="http://schemas.microsoft.com/office/drawing/2014/main" xmlns="" val="2712297495"/>
                  </a:ext>
                </a:extLst>
              </a:tr>
              <a:tr h="376172">
                <a:tc>
                  <a:txBody>
                    <a:bodyPr/>
                    <a:lstStyle/>
                    <a:p>
                      <a:pPr algn="ctr"/>
                      <a:r>
                        <a:rPr lang="es-MX" dirty="0"/>
                        <a:t>4ta.</a:t>
                      </a:r>
                    </a:p>
                  </a:txBody>
                  <a:tcPr>
                    <a:solidFill>
                      <a:srgbClr val="D9D9D9"/>
                    </a:solidFill>
                  </a:tcPr>
                </a:tc>
                <a:tc>
                  <a:txBody>
                    <a:bodyPr/>
                    <a:lstStyle/>
                    <a:p>
                      <a:pPr algn="ctr"/>
                      <a:r>
                        <a:rPr lang="es-MX" dirty="0" smtClean="0"/>
                        <a:t>Diciembre </a:t>
                      </a:r>
                      <a:r>
                        <a:rPr lang="es-MX" dirty="0" smtClean="0"/>
                        <a:t>11</a:t>
                      </a:r>
                      <a:endParaRPr lang="es-MX" dirty="0"/>
                    </a:p>
                  </a:txBody>
                  <a:tcPr>
                    <a:solidFill>
                      <a:srgbClr val="D9D9D9"/>
                    </a:solidFill>
                  </a:tcPr>
                </a:tc>
                <a:extLst>
                  <a:ext uri="{0D108BD9-81ED-4DB2-BD59-A6C34878D82A}">
                    <a16:rowId xmlns:a16="http://schemas.microsoft.com/office/drawing/2014/main" xmlns="" val="1549961292"/>
                  </a:ext>
                </a:extLst>
              </a:tr>
            </a:tbl>
          </a:graphicData>
        </a:graphic>
      </p:graphicFrame>
    </p:spTree>
    <p:extLst>
      <p:ext uri="{BB962C8B-B14F-4D97-AF65-F5344CB8AC3E}">
        <p14:creationId xmlns:p14="http://schemas.microsoft.com/office/powerpoint/2010/main" val="392467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Imagen 2">
            <a:extLst>
              <a:ext uri="{FF2B5EF4-FFF2-40B4-BE49-F238E27FC236}">
                <a16:creationId xmlns="" xmlns:a16="http://schemas.microsoft.com/office/drawing/2014/main" id="{FFE02FA6-82B8-2B96-9330-591BDE1E6C2F}"/>
              </a:ext>
            </a:extLst>
          </p:cNvPr>
          <p:cNvPicPr>
            <a:picLocks noChangeAspect="1"/>
          </p:cNvPicPr>
          <p:nvPr/>
        </p:nvPicPr>
        <p:blipFill>
          <a:blip r:embed="rId3"/>
          <a:srcRect/>
          <a:stretch/>
        </p:blipFill>
        <p:spPr>
          <a:xfrm>
            <a:off x="6485667" y="228854"/>
            <a:ext cx="5307196" cy="470444"/>
          </a:xfrm>
          <a:prstGeom prst="rect">
            <a:avLst/>
          </a:prstGeom>
        </p:spPr>
      </p:pic>
      <p:sp>
        <p:nvSpPr>
          <p:cNvPr id="6" name="Google Shape;143;p7"/>
          <p:cNvSpPr txBox="1">
            <a:spLocks noGrp="1"/>
          </p:cNvSpPr>
          <p:nvPr>
            <p:ph type="title"/>
          </p:nvPr>
        </p:nvSpPr>
        <p:spPr>
          <a:xfrm>
            <a:off x="85344" y="708785"/>
            <a:ext cx="7390277" cy="7236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ES" sz="2800" b="1" dirty="0">
                <a:solidFill>
                  <a:srgbClr val="691932"/>
                </a:solidFill>
                <a:latin typeface="Noto Sans"/>
                <a:ea typeface="Noto Sans"/>
                <a:cs typeface="Noto Sans"/>
                <a:sym typeface="Noto Sans"/>
              </a:rPr>
              <a:t>7</a:t>
            </a:r>
            <a:r>
              <a:rPr lang="es-ES" sz="2800" b="1" dirty="0" smtClean="0">
                <a:solidFill>
                  <a:srgbClr val="691932"/>
                </a:solidFill>
                <a:latin typeface="Noto Sans"/>
                <a:ea typeface="Noto Sans"/>
                <a:cs typeface="Noto Sans"/>
                <a:sym typeface="Noto Sans"/>
              </a:rPr>
              <a:t>. Asuntos Generales</a:t>
            </a:r>
            <a:endParaRPr sz="2800" b="1" dirty="0">
              <a:solidFill>
                <a:srgbClr val="691932"/>
              </a:solidFill>
              <a:latin typeface="Noto Sans"/>
              <a:ea typeface="Noto Sans"/>
              <a:cs typeface="Noto Sans"/>
              <a:sym typeface="Noto Sans"/>
            </a:endParaRPr>
          </a:p>
        </p:txBody>
      </p:sp>
      <p:sp>
        <p:nvSpPr>
          <p:cNvPr id="4" name="Text Placeholder 1"/>
          <p:cNvSpPr>
            <a:spLocks noGrp="1"/>
          </p:cNvSpPr>
          <p:nvPr>
            <p:ph type="body" idx="1"/>
          </p:nvPr>
        </p:nvSpPr>
        <p:spPr>
          <a:xfrm>
            <a:off x="85344" y="1776457"/>
            <a:ext cx="11367196" cy="2731375"/>
          </a:xfrm>
        </p:spPr>
        <p:txBody>
          <a:bodyPr>
            <a:normAutofit/>
          </a:bodyPr>
          <a:lstStyle/>
          <a:p>
            <a:pPr marL="801688" indent="-449263" defTabSz="271463">
              <a:buFont typeface="Wingdings" panose="05000000000000000000" pitchFamily="2" charset="2"/>
              <a:buChar char="ü"/>
              <a:tabLst>
                <a:tab pos="801688" algn="l"/>
              </a:tabLst>
            </a:pPr>
            <a:r>
              <a:rPr lang="es-MX" sz="22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Programa de Capacitación en materia de transparencia </a:t>
            </a:r>
            <a:r>
              <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2025</a:t>
            </a:r>
          </a:p>
          <a:p>
            <a:pPr marL="352425" indent="0" algn="just" defTabSz="271463">
              <a:buNone/>
              <a:tabLst>
                <a:tab pos="801688" algn="l"/>
              </a:tabLst>
            </a:pPr>
            <a:r>
              <a:rPr lang="es-ES"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Derivado de la transición del INAI, aun no se tiene definido la plataforma donde se pondrán tomar los cursos de capacitación en materia de transparencia. En cuanto 	este sea definido se continuará con la capacitación. </a:t>
            </a:r>
          </a:p>
          <a:p>
            <a:pPr marL="352425" indent="0" algn="just" defTabSz="271463">
              <a:buFont typeface="Wingdings" panose="05000000000000000000" pitchFamily="2" charset="2"/>
              <a:buChar char="ü"/>
              <a:tabLst>
                <a:tab pos="801688" algn="l"/>
              </a:tabLst>
            </a:pPr>
            <a:r>
              <a:rPr lang="es-ES"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Con motivo de los cambios estructurales que se han visto en el CIDESI actualmente, el Ing. Alejandro Obregón Ortega fue designado como encargado del despacho de la Coordinación de Archivos. </a:t>
            </a:r>
          </a:p>
          <a:p>
            <a:pPr marL="352425" indent="0" defTabSz="271463">
              <a:buNone/>
              <a:tabLst>
                <a:tab pos="801688" algn="l"/>
              </a:tabLst>
            </a:pPr>
            <a:endParaRPr lang="es-MX" sz="2200" dirty="0" smtClean="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0227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3" name="Google Shape;143;p7"/>
          <p:cNvSpPr txBox="1">
            <a:spLocks noGrp="1"/>
          </p:cNvSpPr>
          <p:nvPr>
            <p:ph type="title"/>
          </p:nvPr>
        </p:nvSpPr>
        <p:spPr>
          <a:xfrm>
            <a:off x="5078186" y="721146"/>
            <a:ext cx="6910620" cy="206681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E152E"/>
              </a:buClr>
              <a:buSzPts val="4400"/>
              <a:buFont typeface="Montserrat SemiBold"/>
              <a:buNone/>
            </a:pPr>
            <a:r>
              <a:rPr lang="es-ES" sz="3600" b="1" dirty="0" smtClean="0">
                <a:solidFill>
                  <a:srgbClr val="691932"/>
                </a:solidFill>
                <a:latin typeface="Noto Sans"/>
                <a:ea typeface="Noto Sans"/>
                <a:cs typeface="Noto Sans"/>
                <a:sym typeface="Noto Sans"/>
              </a:rPr>
              <a:t>Gracias</a:t>
            </a:r>
            <a:endParaRPr sz="3600" b="1" dirty="0">
              <a:solidFill>
                <a:srgbClr val="691932"/>
              </a:solidFill>
              <a:latin typeface="Noto Sans"/>
              <a:ea typeface="Noto Sans"/>
              <a:cs typeface="Noto Sans"/>
              <a:sym typeface="Noto Sans"/>
            </a:endParaRPr>
          </a:p>
        </p:txBody>
      </p:sp>
      <p:cxnSp>
        <p:nvCxnSpPr>
          <p:cNvPr id="144" name="Google Shape;144;p7"/>
          <p:cNvCxnSpPr/>
          <p:nvPr/>
        </p:nvCxnSpPr>
        <p:spPr>
          <a:xfrm flipV="1">
            <a:off x="4816929" y="2932043"/>
            <a:ext cx="7375071" cy="7100"/>
          </a:xfrm>
          <a:prstGeom prst="straightConnector1">
            <a:avLst/>
          </a:prstGeom>
          <a:noFill/>
          <a:ln w="38100" cap="flat" cmpd="sng">
            <a:solidFill>
              <a:srgbClr val="B7903D"/>
            </a:solidFill>
            <a:prstDash val="solid"/>
            <a:miter lim="800000"/>
            <a:headEnd type="none" w="sm" len="sm"/>
            <a:tailEnd type="none" w="sm" len="sm"/>
          </a:ln>
        </p:spPr>
      </p:cxnSp>
      <p:pic>
        <p:nvPicPr>
          <p:cNvPr id="3" name="Imagen 2">
            <a:extLst>
              <a:ext uri="{FF2B5EF4-FFF2-40B4-BE49-F238E27FC236}">
                <a16:creationId xmlns="" xmlns:a16="http://schemas.microsoft.com/office/drawing/2014/main" id="{67A1A5D3-016E-65FC-4187-0E9BB157D553}"/>
              </a:ext>
            </a:extLst>
          </p:cNvPr>
          <p:cNvPicPr>
            <a:picLocks noChangeAspect="1"/>
          </p:cNvPicPr>
          <p:nvPr/>
        </p:nvPicPr>
        <p:blipFill>
          <a:blip r:embed="rId4"/>
          <a:srcRect/>
          <a:stretch/>
        </p:blipFill>
        <p:spPr>
          <a:xfrm>
            <a:off x="268874" y="228854"/>
            <a:ext cx="5307196" cy="470444"/>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304</Words>
  <Application>Microsoft Office PowerPoint</Application>
  <PresentationFormat>Widescreen</PresentationFormat>
  <Paragraphs>43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Noto Sans</vt:lpstr>
      <vt:lpstr>Montserrat SemiBold</vt:lpstr>
      <vt:lpstr>Arial</vt:lpstr>
      <vt:lpstr>Wingdings</vt:lpstr>
      <vt:lpstr>Calibri</vt:lpstr>
      <vt:lpstr>Microsoft Sans Serif</vt:lpstr>
      <vt:lpstr>Patria Light</vt:lpstr>
      <vt:lpstr>Tema de Office</vt:lpstr>
      <vt:lpstr>PowerPoint Presentation</vt:lpstr>
      <vt:lpstr>Orden del día</vt:lpstr>
      <vt:lpstr>4. Seguimiento de Acuerdos</vt:lpstr>
      <vt:lpstr>5. Plataforma Nacional de Transparencia </vt:lpstr>
      <vt:lpstr>PowerPoint Presentation</vt:lpstr>
      <vt:lpstr>6. Calendario de Sesiones Ordinaria del Comité de Transparencia 2025</vt:lpstr>
      <vt:lpstr>7. Asuntos Generales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Ximena Pérez Viveros</dc:creator>
  <cp:lastModifiedBy>MARIA MAGDALENA DURAN ROBLEDO</cp:lastModifiedBy>
  <cp:revision>28</cp:revision>
  <dcterms:created xsi:type="dcterms:W3CDTF">2024-12-28T21:44:20Z</dcterms:created>
  <dcterms:modified xsi:type="dcterms:W3CDTF">2025-04-15T17:30:15Z</dcterms:modified>
</cp:coreProperties>
</file>